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  <p:sldId id="261" r:id="rId4"/>
    <p:sldId id="263" r:id="rId5"/>
    <p:sldId id="262" r:id="rId6"/>
    <p:sldId id="264" r:id="rId7"/>
    <p:sldId id="266" r:id="rId8"/>
    <p:sldId id="267" r:id="rId9"/>
    <p:sldId id="268" r:id="rId10"/>
    <p:sldId id="269" r:id="rId11"/>
    <p:sldId id="270" r:id="rId12"/>
    <p:sldId id="271" r:id="rId13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4F62C"/>
    <a:srgbClr val="FFE6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 autoAdjust="0"/>
  </p:normalViewPr>
  <p:slideViewPr>
    <p:cSldViewPr snapToGrid="0" showGuides="1">
      <p:cViewPr varScale="1">
        <p:scale>
          <a:sx n="78" d="100"/>
          <a:sy n="78" d="100"/>
        </p:scale>
        <p:origin x="37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43DED-E257-45D9-857B-C27D6A982662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03949-1A47-4AC2-B39E-73BBBD150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0" y="816752"/>
          <a:ext cx="10085696" cy="6041248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169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1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38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5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08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6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50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FIRST DAY OF SCHOOL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51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SHREE. RAM NAVMI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10</a:t>
                      </a:r>
                    </a:p>
                    <a:p>
                      <a:pPr algn="ctr"/>
                      <a:r>
                        <a:rPr lang="en-IN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MAHAVIR JAYANTI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99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  <a:endParaRPr lang="en-US" sz="1200"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/>
                        <a:t>Dr. B .R. </a:t>
                      </a:r>
                      <a:r>
                        <a:rPr lang="en-US" sz="1200" dirty="0" err="1"/>
                        <a:t>Ambedkar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Jayanti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GOOD FRIDAY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0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ClrTx/>
                        <a:buSzTx/>
                        <a:buFontTx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ESTER SUNDAY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EARTH DAY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PTM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39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397000" y="15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0" name="Text Box 1"/>
          <p:cNvSpPr txBox="1"/>
          <p:nvPr/>
        </p:nvSpPr>
        <p:spPr>
          <a:xfrm>
            <a:off x="9402881" y="271380"/>
            <a:ext cx="2447925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effectLst/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APRIL 2025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83897" y="245692"/>
            <a:ext cx="39406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THEME : CREATING SUCCESS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376877" y="199399"/>
            <a:ext cx="3726815" cy="5854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BF45B74-0766-4DE9-BEF9-109C76DE8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419681"/>
              </p:ext>
            </p:extLst>
          </p:nvPr>
        </p:nvGraphicFramePr>
        <p:xfrm>
          <a:off x="10072049" y="818862"/>
          <a:ext cx="2119952" cy="6039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9952">
                  <a:extLst>
                    <a:ext uri="{9D8B030D-6E8A-4147-A177-3AD203B41FA5}">
                      <a16:colId xmlns:a16="http://schemas.microsoft.com/office/drawing/2014/main" val="2261165650"/>
                    </a:ext>
                  </a:extLst>
                </a:gridCol>
              </a:tblGrid>
              <a:tr h="421396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115089"/>
                  </a:ext>
                </a:extLst>
              </a:tr>
              <a:tr h="561557">
                <a:tc>
                  <a:txBody>
                    <a:bodyPr/>
                    <a:lstStyle/>
                    <a:p>
                      <a:r>
                        <a:rPr lang="en-US" sz="1300" dirty="0"/>
                        <a:t>2) World Autism Awareness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121265"/>
                  </a:ext>
                </a:extLst>
              </a:tr>
              <a:tr h="562281">
                <a:tc>
                  <a:txBody>
                    <a:bodyPr/>
                    <a:lstStyle/>
                    <a:p>
                      <a:r>
                        <a:rPr lang="en-US" sz="1300" dirty="0"/>
                        <a:t>4) International Day for Mine Awareness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500470"/>
                  </a:ext>
                </a:extLst>
              </a:tr>
              <a:tr h="560830">
                <a:tc>
                  <a:txBody>
                    <a:bodyPr/>
                    <a:lstStyle/>
                    <a:p>
                      <a:r>
                        <a:rPr lang="en-US" sz="1300" dirty="0"/>
                        <a:t>7) World Health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997352"/>
                  </a:ext>
                </a:extLst>
              </a:tr>
              <a:tr h="563733">
                <a:tc>
                  <a:txBody>
                    <a:bodyPr/>
                    <a:lstStyle/>
                    <a:p>
                      <a:r>
                        <a:rPr lang="en-US" sz="1300" dirty="0"/>
                        <a:t>13) Jallianwala Bagh Massacre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164031"/>
                  </a:ext>
                </a:extLst>
              </a:tr>
              <a:tr h="560105">
                <a:tc>
                  <a:txBody>
                    <a:bodyPr/>
                    <a:lstStyle/>
                    <a:p>
                      <a:r>
                        <a:rPr lang="en-US" sz="1300" dirty="0"/>
                        <a:t>14) Dr. B .R. Ambedkar Jayanti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090269"/>
                  </a:ext>
                </a:extLst>
              </a:tr>
              <a:tr h="563007">
                <a:tc>
                  <a:txBody>
                    <a:bodyPr/>
                    <a:lstStyle/>
                    <a:p>
                      <a:r>
                        <a:rPr lang="en-US" sz="1300" dirty="0"/>
                        <a:t>18) World Heritage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507928"/>
                  </a:ext>
                </a:extLst>
              </a:tr>
              <a:tr h="561557">
                <a:tc>
                  <a:txBody>
                    <a:bodyPr/>
                    <a:lstStyle/>
                    <a:p>
                      <a:r>
                        <a:rPr lang="en-US" sz="1300" dirty="0"/>
                        <a:t>21) National Civil Services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919959"/>
                  </a:ext>
                </a:extLst>
              </a:tr>
              <a:tr h="561557">
                <a:tc>
                  <a:txBody>
                    <a:bodyPr/>
                    <a:lstStyle/>
                    <a:p>
                      <a:r>
                        <a:rPr lang="en-US" sz="1300" dirty="0"/>
                        <a:t>22) International Earth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420523"/>
                  </a:ext>
                </a:extLst>
              </a:tr>
              <a:tr h="561557">
                <a:tc>
                  <a:txBody>
                    <a:bodyPr/>
                    <a:lstStyle/>
                    <a:p>
                      <a:r>
                        <a:rPr lang="en-US" sz="1300" dirty="0"/>
                        <a:t>23) World Book And Copyright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704898"/>
                  </a:ext>
                </a:extLst>
              </a:tr>
              <a:tr h="561557">
                <a:tc>
                  <a:txBody>
                    <a:bodyPr/>
                    <a:lstStyle/>
                    <a:p>
                      <a:r>
                        <a:rPr lang="en-US" sz="1300" dirty="0"/>
                        <a:t>28) World Day for Safety and Health at Work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9075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3574109"/>
              </p:ext>
            </p:extLst>
          </p:nvPr>
        </p:nvGraphicFramePr>
        <p:xfrm>
          <a:off x="0" y="705394"/>
          <a:ext cx="10142857" cy="5906065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168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43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2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8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4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469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469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0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80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ANNUAL PICNIC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V To X</a:t>
                      </a: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(29,30,31 JAN)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PRE-PRIMARY &amp; I To V (31 JAN)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REOPENING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STD X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91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  <a:sym typeface="+mn-ea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OPEN HOUSE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PT-II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 TO IX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PRELIM-II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36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NATIONAL YOUTH DAY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PRELIM-II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ym typeface="+mn-ea"/>
                        </a:rPr>
                        <a:t>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ym typeface="+mn-ea"/>
                        </a:rPr>
                        <a:t>PRELIM-II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PRELIM-II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MAKAR SANKRANT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REHEARSAL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PRELIM-II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ANNUAL DAY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32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PRELIM-III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STARTS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PRELIM-III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PRELIM-III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STAGE REHERSHAL ANNUAL DAY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ANNUAL DAY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PRELIM-III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1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REPUBLIC DAY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PICNIC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PICNIC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PICNIC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192370" y="1588"/>
            <a:ext cx="31253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06504" y="0"/>
            <a:ext cx="4011769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BE THE CHANGE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8600308" y="0"/>
            <a:ext cx="3591692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JANUARY 2026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Text Box 4"/>
          <p:cNvSpPr txBox="1"/>
          <p:nvPr>
            <p:custDataLst>
              <p:tags r:id="rId2"/>
            </p:custDataLst>
          </p:nvPr>
        </p:nvSpPr>
        <p:spPr>
          <a:xfrm>
            <a:off x="0" y="0"/>
            <a:ext cx="3726815" cy="5854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523672484"/>
              </p:ext>
            </p:extLst>
          </p:nvPr>
        </p:nvGraphicFramePr>
        <p:xfrm>
          <a:off x="10142542" y="718455"/>
          <a:ext cx="2049458" cy="6139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9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3713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30">
                <a:tc>
                  <a:txBody>
                    <a:bodyPr/>
                    <a:lstStyle/>
                    <a:p>
                      <a:r>
                        <a:rPr lang="en-US" sz="1300" dirty="0"/>
                        <a:t>1) Global family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02">
                <a:tc>
                  <a:txBody>
                    <a:bodyPr/>
                    <a:lstStyle/>
                    <a:p>
                      <a:r>
                        <a:rPr lang="en-US" sz="1300" dirty="0"/>
                        <a:t>2) Guru Gobind Singh Jayanti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30">
                <a:tc>
                  <a:txBody>
                    <a:bodyPr/>
                    <a:lstStyle/>
                    <a:p>
                      <a:r>
                        <a:rPr lang="en-US" sz="1300" dirty="0"/>
                        <a:t>9) </a:t>
                      </a:r>
                      <a:r>
                        <a:rPr lang="en-US" sz="1300" dirty="0" err="1"/>
                        <a:t>Pravasi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Bharatiy</a:t>
                      </a:r>
                      <a:r>
                        <a:rPr lang="en-US" sz="1300" dirty="0"/>
                        <a:t> </a:t>
                      </a:r>
                      <a:r>
                        <a:rPr lang="en-US" sz="1300" dirty="0" err="1"/>
                        <a:t>Diwas</a:t>
                      </a:r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440">
                <a:tc>
                  <a:txBody>
                    <a:bodyPr/>
                    <a:lstStyle/>
                    <a:p>
                      <a:r>
                        <a:rPr lang="en-US" sz="1300" dirty="0"/>
                        <a:t>10) World Hindi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1602">
                <a:tc>
                  <a:txBody>
                    <a:bodyPr/>
                    <a:lstStyle/>
                    <a:p>
                      <a:r>
                        <a:rPr lang="en-US" sz="1300" dirty="0"/>
                        <a:t>11) Death anniversary of Lal Bahadur Shastri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913">
                <a:tc>
                  <a:txBody>
                    <a:bodyPr/>
                    <a:lstStyle/>
                    <a:p>
                      <a:r>
                        <a:rPr lang="en-US" sz="1300" dirty="0"/>
                        <a:t>12) National Youth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1602">
                <a:tc>
                  <a:txBody>
                    <a:bodyPr/>
                    <a:lstStyle/>
                    <a:p>
                      <a:r>
                        <a:rPr lang="en-US" sz="1300" dirty="0"/>
                        <a:t>15) Indian Army Day</a:t>
                      </a:r>
                    </a:p>
                    <a:p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1602">
                <a:tc>
                  <a:txBody>
                    <a:bodyPr/>
                    <a:lstStyle/>
                    <a:p>
                      <a:r>
                        <a:rPr lang="en-US" sz="1300" dirty="0"/>
                        <a:t>23) Netaji Subhas Chandra Bose Jayanti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690332"/>
                  </a:ext>
                </a:extLst>
              </a:tr>
              <a:tr h="521602">
                <a:tc>
                  <a:txBody>
                    <a:bodyPr/>
                    <a:lstStyle/>
                    <a:p>
                      <a:r>
                        <a:rPr lang="en-US" sz="1300" dirty="0"/>
                        <a:t>24) National Girl Child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074805"/>
                  </a:ext>
                </a:extLst>
              </a:tr>
              <a:tr h="521602">
                <a:tc>
                  <a:txBody>
                    <a:bodyPr/>
                    <a:lstStyle/>
                    <a:p>
                      <a:r>
                        <a:rPr lang="en-US" sz="1300" dirty="0"/>
                        <a:t>25)National Voters Day, National Tourism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459921"/>
                  </a:ext>
                </a:extLst>
              </a:tr>
              <a:tr h="521602">
                <a:tc>
                  <a:txBody>
                    <a:bodyPr/>
                    <a:lstStyle/>
                    <a:p>
                      <a:r>
                        <a:rPr lang="en-US" sz="1300" dirty="0"/>
                        <a:t>28) Birth Anniversary of Lala Lajpat Rai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687279"/>
                  </a:ext>
                </a:extLst>
              </a:tr>
              <a:tr h="521602">
                <a:tc>
                  <a:txBody>
                    <a:bodyPr/>
                    <a:lstStyle/>
                    <a:p>
                      <a:r>
                        <a:rPr lang="en-US" sz="1300" dirty="0"/>
                        <a:t>30) Martyrs Day or Shaheed </a:t>
                      </a:r>
                      <a:r>
                        <a:rPr lang="en-US" sz="1300" dirty="0" err="1"/>
                        <a:t>Diwas</a:t>
                      </a:r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61139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21823597"/>
              </p:ext>
            </p:extLst>
          </p:nvPr>
        </p:nvGraphicFramePr>
        <p:xfrm>
          <a:off x="0" y="836023"/>
          <a:ext cx="10039351" cy="5812971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059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4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1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0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6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3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306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4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4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8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8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CH.SHIVAJI JAYANTI CELEBRATION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8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SYLLABUS COMPLETION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28</a:t>
                      </a:r>
                    </a:p>
                    <a:p>
                      <a:pPr algn="ctr"/>
                      <a:r>
                        <a:rPr lang="en-US" sz="3200" b="1" dirty="0"/>
                        <a:t>PTM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03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75783" y="-4789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370217" y="431074"/>
            <a:ext cx="5575481" cy="410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CARE TO SHARE &amp; LEARN TO GROW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8739051" y="0"/>
            <a:ext cx="3452949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FEBRUARY 2026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Text Box 4"/>
          <p:cNvSpPr txBox="1"/>
          <p:nvPr>
            <p:custDataLst>
              <p:tags r:id="rId2"/>
            </p:custDataLst>
          </p:nvPr>
        </p:nvSpPr>
        <p:spPr>
          <a:xfrm>
            <a:off x="0" y="0"/>
            <a:ext cx="3726815" cy="5854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843942351"/>
              </p:ext>
            </p:extLst>
          </p:nvPr>
        </p:nvGraphicFramePr>
        <p:xfrm>
          <a:off x="10045338" y="822958"/>
          <a:ext cx="2146662" cy="6035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6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0435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890">
                <a:tc>
                  <a:txBody>
                    <a:bodyPr/>
                    <a:lstStyle/>
                    <a:p>
                      <a:r>
                        <a:rPr lang="en-US" sz="1300" dirty="0"/>
                        <a:t>1) Indian Coast Guard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347">
                <a:tc>
                  <a:txBody>
                    <a:bodyPr/>
                    <a:lstStyle/>
                    <a:p>
                      <a:r>
                        <a:rPr lang="en-US" sz="1300" dirty="0"/>
                        <a:t>4) World cancer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702">
                <a:tc>
                  <a:txBody>
                    <a:bodyPr/>
                    <a:lstStyle/>
                    <a:p>
                      <a:r>
                        <a:rPr lang="en-US" sz="1300" dirty="0"/>
                        <a:t>5) Safer Internet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8595">
                <a:tc>
                  <a:txBody>
                    <a:bodyPr/>
                    <a:lstStyle/>
                    <a:p>
                      <a:r>
                        <a:rPr lang="en-US" sz="1300" dirty="0"/>
                        <a:t>13) World Radio Day, Sarojini Naidu’s Birth Anniversary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1890">
                <a:tc>
                  <a:txBody>
                    <a:bodyPr/>
                    <a:lstStyle/>
                    <a:p>
                      <a:r>
                        <a:rPr lang="en-US" sz="1300" dirty="0"/>
                        <a:t>19) Chhatrapati Shivaji Maharaj Jayanti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1890">
                <a:tc>
                  <a:txBody>
                    <a:bodyPr/>
                    <a:lstStyle/>
                    <a:p>
                      <a:r>
                        <a:rPr lang="en-US" sz="1300" dirty="0"/>
                        <a:t>20) World day of Social Justice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1890">
                <a:tc>
                  <a:txBody>
                    <a:bodyPr/>
                    <a:lstStyle/>
                    <a:p>
                      <a:r>
                        <a:rPr lang="en-US" sz="1300" dirty="0"/>
                        <a:t>21) International Mother Language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6702">
                <a:tc>
                  <a:txBody>
                    <a:bodyPr/>
                    <a:lstStyle/>
                    <a:p>
                      <a:r>
                        <a:rPr lang="en-US" sz="1300" dirty="0"/>
                        <a:t>23) World Rotary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048406"/>
                  </a:ext>
                </a:extLst>
              </a:tr>
              <a:tr h="516702">
                <a:tc>
                  <a:txBody>
                    <a:bodyPr/>
                    <a:lstStyle/>
                    <a:p>
                      <a:r>
                        <a:rPr lang="en-US" sz="1300" dirty="0"/>
                        <a:t>28) National science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2037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62261810"/>
              </p:ext>
            </p:extLst>
          </p:nvPr>
        </p:nvGraphicFramePr>
        <p:xfrm>
          <a:off x="1" y="744583"/>
          <a:ext cx="9594850" cy="5892412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123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79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2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41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15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41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7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Sunday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Monday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Tuesday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Wednesday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Thursday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Saturday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51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HOLI 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</a:t>
                      </a:r>
                    </a:p>
                    <a:p>
                      <a:pPr algn="ctr"/>
                      <a:r>
                        <a:rPr lang="en-US" sz="1200" b="1" dirty="0"/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41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14</a:t>
                      </a:r>
                    </a:p>
                    <a:p>
                      <a:pPr algn="ctr"/>
                      <a:r>
                        <a:rPr lang="en-US" sz="1200" b="1" dirty="0"/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93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82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28</a:t>
                      </a:r>
                    </a:p>
                    <a:p>
                      <a:pPr algn="ctr"/>
                      <a:r>
                        <a:rPr lang="en-US" sz="1200" b="1" dirty="0"/>
                        <a:t>RESULT DAY</a:t>
                      </a:r>
                    </a:p>
                    <a:p>
                      <a:pPr algn="ctr"/>
                      <a:r>
                        <a:rPr lang="en-US" sz="1200" b="1" dirty="0"/>
                        <a:t>PRE-PRIMARY</a:t>
                      </a: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35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RESULT 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 TO V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RESULT 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VI TO IX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 –</a:t>
                      </a:r>
                      <a:r>
                        <a:rPr lang="en-US" sz="18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II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EXAM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 MARCH TO 17 MARCH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75783" y="-4789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0" name="Text Box 1"/>
          <p:cNvSpPr txBox="1"/>
          <p:nvPr/>
        </p:nvSpPr>
        <p:spPr>
          <a:xfrm>
            <a:off x="8834845" y="0"/>
            <a:ext cx="3357155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MARCH 20225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53806230"/>
              </p:ext>
            </p:extLst>
          </p:nvPr>
        </p:nvGraphicFramePr>
        <p:xfrm>
          <a:off x="9640389" y="744581"/>
          <a:ext cx="2551611" cy="6039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1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4881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333">
                <a:tc>
                  <a:txBody>
                    <a:bodyPr/>
                    <a:lstStyle/>
                    <a:p>
                      <a:r>
                        <a:rPr lang="en-US" sz="1400" dirty="0"/>
                        <a:t>1) World civil Defenses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333">
                <a:tc>
                  <a:txBody>
                    <a:bodyPr/>
                    <a:lstStyle/>
                    <a:p>
                      <a:r>
                        <a:rPr lang="en-US" sz="1400" dirty="0"/>
                        <a:t>3) World Wildlife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881">
                <a:tc>
                  <a:txBody>
                    <a:bodyPr/>
                    <a:lstStyle/>
                    <a:p>
                      <a:r>
                        <a:rPr lang="en-US" sz="1400" dirty="0"/>
                        <a:t>4) National Security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881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  <a:r>
                        <a:rPr lang="en-US" sz="1400" dirty="0"/>
                        <a:t>) International Women's Day</a:t>
                      </a:r>
                      <a:endParaRPr lang="en-US" sz="1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226">
                <a:tc>
                  <a:txBody>
                    <a:bodyPr/>
                    <a:lstStyle/>
                    <a:p>
                      <a:r>
                        <a:rPr lang="en-US" sz="1400" dirty="0"/>
                        <a:t>12) World Kidney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366">
                <a:tc>
                  <a:txBody>
                    <a:bodyPr/>
                    <a:lstStyle/>
                    <a:p>
                      <a:r>
                        <a:rPr lang="en-US" sz="1400" dirty="0"/>
                        <a:t>14) Birth Anniversary of Albert </a:t>
                      </a:r>
                      <a:r>
                        <a:rPr lang="en-US" sz="1400" dirty="0" err="1"/>
                        <a:t>Einsten</a:t>
                      </a:r>
                      <a:endParaRPr lang="en-US" sz="14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881">
                <a:tc>
                  <a:txBody>
                    <a:bodyPr/>
                    <a:lstStyle/>
                    <a:p>
                      <a:r>
                        <a:rPr lang="en-US" sz="1400" dirty="0"/>
                        <a:t>15)World Consumer Rights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226">
                <a:tc>
                  <a:txBody>
                    <a:bodyPr/>
                    <a:lstStyle/>
                    <a:p>
                      <a:r>
                        <a:rPr lang="en-US" sz="1400" dirty="0"/>
                        <a:t>16) National Vaccination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881">
                <a:tc>
                  <a:txBody>
                    <a:bodyPr/>
                    <a:lstStyle/>
                    <a:p>
                      <a:r>
                        <a:rPr lang="en-US" sz="1400" dirty="0"/>
                        <a:t>18) Global Recycling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4366">
                <a:tc>
                  <a:txBody>
                    <a:bodyPr/>
                    <a:lstStyle/>
                    <a:p>
                      <a:r>
                        <a:rPr lang="en-US" sz="1400" dirty="0"/>
                        <a:t>20) International day of Happiness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4881">
                <a:tc>
                  <a:txBody>
                    <a:bodyPr/>
                    <a:lstStyle/>
                    <a:p>
                      <a:r>
                        <a:rPr lang="en-US" sz="1400" dirty="0"/>
                        <a:t>21) International Day of Forests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4881">
                <a:tc>
                  <a:txBody>
                    <a:bodyPr/>
                    <a:lstStyle/>
                    <a:p>
                      <a:r>
                        <a:rPr lang="en-US" sz="1400" dirty="0"/>
                        <a:t>22) World Water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4226">
                <a:tc>
                  <a:txBody>
                    <a:bodyPr/>
                    <a:lstStyle/>
                    <a:p>
                      <a:r>
                        <a:rPr lang="en-US" sz="1400" dirty="0"/>
                        <a:t>24) World Tuberculosis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4881">
                <a:tc>
                  <a:txBody>
                    <a:bodyPr/>
                    <a:lstStyle/>
                    <a:p>
                      <a:r>
                        <a:rPr lang="en-US" sz="1400" dirty="0"/>
                        <a:t>27) World Theatre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 Box 4"/>
          <p:cNvSpPr txBox="1"/>
          <p:nvPr>
            <p:custDataLst>
              <p:tags r:id="rId3"/>
            </p:custDataLst>
          </p:nvPr>
        </p:nvSpPr>
        <p:spPr>
          <a:xfrm>
            <a:off x="0" y="0"/>
            <a:ext cx="3726815" cy="5854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99091656"/>
              </p:ext>
            </p:extLst>
          </p:nvPr>
        </p:nvGraphicFramePr>
        <p:xfrm>
          <a:off x="125095" y="1308735"/>
          <a:ext cx="10039985" cy="5461000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160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0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8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41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47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i="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  1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SUMMER VACATION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MAHARASHTRA STATE DAY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534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IN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08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BUDDHA PURNIMA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741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18</a:t>
                      </a:r>
                      <a:endParaRPr lang="en-IN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19</a:t>
                      </a:r>
                      <a:endParaRPr lang="en-IN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20</a:t>
                      </a:r>
                      <a:endParaRPr lang="en-IN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IN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23</a:t>
                      </a:r>
                      <a:endParaRPr lang="en-IN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24</a:t>
                      </a:r>
                      <a:endParaRPr lang="en-IN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34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50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397000" y="15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78253" y="300736"/>
            <a:ext cx="54161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STAFF TRAINING &amp; DEVELOPMENT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9744075" y="287255"/>
            <a:ext cx="2447925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MAY 2025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Text Box 4"/>
          <p:cNvSpPr txBox="1"/>
          <p:nvPr>
            <p:custDataLst>
              <p:tags r:id="rId2"/>
            </p:custDataLst>
          </p:nvPr>
        </p:nvSpPr>
        <p:spPr>
          <a:xfrm>
            <a:off x="390525" y="226695"/>
            <a:ext cx="3726815" cy="5854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272883391"/>
              </p:ext>
            </p:extLst>
          </p:nvPr>
        </p:nvGraphicFramePr>
        <p:xfrm>
          <a:off x="10165080" y="1308735"/>
          <a:ext cx="2026920" cy="3965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3240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r>
                        <a:rPr lang="en-US" sz="1300" dirty="0"/>
                        <a:t>1) Maharashtra state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125">
                <a:tc>
                  <a:txBody>
                    <a:bodyPr/>
                    <a:lstStyle/>
                    <a:p>
                      <a:r>
                        <a:rPr lang="en-US" sz="1300" dirty="0"/>
                        <a:t>12) Buddha </a:t>
                      </a:r>
                      <a:r>
                        <a:rPr lang="en-US" sz="1300" dirty="0" err="1"/>
                        <a:t>purnima</a:t>
                      </a:r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395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22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1490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1" y="777923"/>
          <a:ext cx="10228760" cy="5895831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36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6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8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04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21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540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92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5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REOPENING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ENVIRONMENT DAY 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BAKARI EID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22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PUC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INVESTITURE CEREMONY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50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POLICE STATION &amp; POST</a:t>
                      </a:r>
                      <a:r>
                        <a:rPr lang="en-US" sz="12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OFFICE VISIT</a:t>
                      </a:r>
                      <a:endParaRPr lang="en-US" sz="1200" b="1" dirty="0"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INTERNATIONAL YOGA DAY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1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TABLE WRITING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III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TO VIII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60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8755">
                <a:tc>
                  <a:txBody>
                    <a:bodyPr/>
                    <a:lstStyle/>
                    <a:p>
                      <a:pPr algn="l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baseline="0" dirty="0"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200" b="1" dirty="0"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+mn-lt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397000" y="15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042312" y="0"/>
            <a:ext cx="5224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BUILDING A CARING COMMUNITY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9744075" y="0"/>
            <a:ext cx="2447925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JUNE 2025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Text Box 4"/>
          <p:cNvSpPr txBox="1"/>
          <p:nvPr>
            <p:custDataLst>
              <p:tags r:id="rId1"/>
            </p:custDataLst>
          </p:nvPr>
        </p:nvSpPr>
        <p:spPr>
          <a:xfrm>
            <a:off x="0" y="0"/>
            <a:ext cx="3726815" cy="46934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ED2E607-DDDF-48AB-BF10-53B334CC47FA}"/>
              </a:ext>
            </a:extLst>
          </p:cNvPr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91477742"/>
              </p:ext>
            </p:extLst>
          </p:nvPr>
        </p:nvGraphicFramePr>
        <p:xfrm>
          <a:off x="10276764" y="777921"/>
          <a:ext cx="1810461" cy="5868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654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466">
                <a:tc>
                  <a:txBody>
                    <a:bodyPr/>
                    <a:lstStyle/>
                    <a:p>
                      <a:r>
                        <a:rPr lang="en-US" sz="1300" dirty="0"/>
                        <a:t>1) Global day of parents, World milk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155">
                <a:tc>
                  <a:txBody>
                    <a:bodyPr/>
                    <a:lstStyle/>
                    <a:p>
                      <a:r>
                        <a:rPr lang="en-US" sz="1300" dirty="0"/>
                        <a:t>3) World Bicycle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576">
                <a:tc>
                  <a:txBody>
                    <a:bodyPr/>
                    <a:lstStyle/>
                    <a:p>
                      <a:r>
                        <a:rPr lang="en-US" sz="1300" dirty="0"/>
                        <a:t>5) World Environment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576">
                <a:tc>
                  <a:txBody>
                    <a:bodyPr/>
                    <a:lstStyle/>
                    <a:p>
                      <a:r>
                        <a:rPr lang="en-US" sz="1300" dirty="0"/>
                        <a:t>7) World Food Safety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880">
                <a:tc>
                  <a:txBody>
                    <a:bodyPr/>
                    <a:lstStyle/>
                    <a:p>
                      <a:r>
                        <a:rPr lang="en-US" sz="1300" dirty="0"/>
                        <a:t>8) World Oceans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576">
                <a:tc>
                  <a:txBody>
                    <a:bodyPr/>
                    <a:lstStyle/>
                    <a:p>
                      <a:r>
                        <a:rPr lang="en-US" sz="1300" dirty="0"/>
                        <a:t>12) World day against child labour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576">
                <a:tc>
                  <a:txBody>
                    <a:bodyPr/>
                    <a:lstStyle/>
                    <a:p>
                      <a:r>
                        <a:rPr lang="en-US" sz="1300" dirty="0"/>
                        <a:t>14) World Blood Donor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517">
                <a:tc>
                  <a:txBody>
                    <a:bodyPr/>
                    <a:lstStyle/>
                    <a:p>
                      <a:r>
                        <a:rPr lang="en-US" sz="1300" dirty="0"/>
                        <a:t>15) World Wind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609258"/>
                  </a:ext>
                </a:extLst>
              </a:tr>
              <a:tr h="489576">
                <a:tc>
                  <a:txBody>
                    <a:bodyPr/>
                    <a:lstStyle/>
                    <a:p>
                      <a:r>
                        <a:rPr lang="en-US" sz="1300" dirty="0"/>
                        <a:t>16) International Integration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411672"/>
                  </a:ext>
                </a:extLst>
              </a:tr>
              <a:tr h="688466">
                <a:tc>
                  <a:txBody>
                    <a:bodyPr/>
                    <a:lstStyle/>
                    <a:p>
                      <a:r>
                        <a:rPr lang="en-US" sz="1300" dirty="0"/>
                        <a:t>21) International Yoga Day, </a:t>
                      </a:r>
                      <a:r>
                        <a:rPr lang="en-US" sz="1300"/>
                        <a:t>International Father’</a:t>
                      </a:r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707888"/>
                  </a:ext>
                </a:extLst>
              </a:tr>
              <a:tr h="403517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58383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916737"/>
              </p:ext>
            </p:extLst>
          </p:nvPr>
        </p:nvGraphicFramePr>
        <p:xfrm>
          <a:off x="0" y="1084579"/>
          <a:ext cx="10072048" cy="5575529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26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75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61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55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5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Sunday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Monday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Tuesday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Wednesday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Thursday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Friday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Saturday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0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ASHADI EKADASHI CELEBRATION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YOUNG</a:t>
                      </a:r>
                      <a:r>
                        <a:rPr lang="en-US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ENTREPRENEUR PROGRAM IX &amp; X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29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ASHADI EKADASHI &amp; MUHARRAM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GURU PURNIMA &amp;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GRAND</a:t>
                      </a:r>
                      <a:r>
                        <a:rPr lang="en-US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PARENTS DAY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DIARY WRITING</a:t>
                      </a:r>
                      <a:r>
                        <a:rPr lang="en-US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VI TO VIII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8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8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  <a:p>
                      <a:pPr algn="ctr" fontAlgn="ctr"/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SYLLABUS COMPLETION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P.T.</a:t>
                      </a:r>
                      <a:r>
                        <a:rPr lang="en-US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– I 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25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PTM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03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PERIODIC TEST – I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 JULY To</a:t>
                      </a:r>
                      <a:r>
                        <a:rPr lang="en-US" sz="18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02 AUGUST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2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75185" y="2131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49544" y="280873"/>
            <a:ext cx="5171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      I THINK THEREFORE I AM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9744075" y="233787"/>
            <a:ext cx="2447925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JULY 2025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endParaRPr lang="en-US" sz="105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Text Box 4"/>
          <p:cNvSpPr txBox="1"/>
          <p:nvPr>
            <p:custDataLst>
              <p:tags r:id="rId1"/>
            </p:custDataLst>
          </p:nvPr>
        </p:nvSpPr>
        <p:spPr>
          <a:xfrm>
            <a:off x="390525" y="226695"/>
            <a:ext cx="3726815" cy="5854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44952784"/>
              </p:ext>
            </p:extLst>
          </p:nvPr>
        </p:nvGraphicFramePr>
        <p:xfrm>
          <a:off x="10126640" y="1083945"/>
          <a:ext cx="1960586" cy="5480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3092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55">
                <a:tc>
                  <a:txBody>
                    <a:bodyPr/>
                    <a:lstStyle/>
                    <a:p>
                      <a:r>
                        <a:rPr lang="en-US" sz="1300" dirty="0"/>
                        <a:t>1) National Doctor’s Day, GST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116">
                <a:tc>
                  <a:txBody>
                    <a:bodyPr/>
                    <a:lstStyle/>
                    <a:p>
                      <a:r>
                        <a:rPr lang="en-US" sz="1300" dirty="0"/>
                        <a:t>11) World Population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3097">
                <a:tc>
                  <a:txBody>
                    <a:bodyPr/>
                    <a:lstStyle/>
                    <a:p>
                      <a:r>
                        <a:rPr lang="en-US" sz="1300" dirty="0"/>
                        <a:t>15) World Youth Skills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2055">
                <a:tc>
                  <a:txBody>
                    <a:bodyPr/>
                    <a:lstStyle/>
                    <a:p>
                      <a:r>
                        <a:rPr lang="en-US" sz="1300" dirty="0"/>
                        <a:t>17) World Day For International Justice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1060">
                <a:tc>
                  <a:txBody>
                    <a:bodyPr/>
                    <a:lstStyle/>
                    <a:p>
                      <a:r>
                        <a:rPr lang="en-US" sz="1300" dirty="0"/>
                        <a:t>26) </a:t>
                      </a:r>
                      <a:r>
                        <a:rPr lang="en-US" sz="1300" dirty="0" err="1"/>
                        <a:t>Kargil</a:t>
                      </a:r>
                      <a:r>
                        <a:rPr lang="en-US" sz="1300" dirty="0"/>
                        <a:t> Vijay </a:t>
                      </a:r>
                      <a:r>
                        <a:rPr lang="en-US" sz="1300" dirty="0" err="1"/>
                        <a:t>Diwas</a:t>
                      </a:r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2055">
                <a:tc>
                  <a:txBody>
                    <a:bodyPr/>
                    <a:lstStyle/>
                    <a:p>
                      <a:r>
                        <a:rPr lang="en-US" sz="1300" dirty="0"/>
                        <a:t>29) International Tiger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3097">
                <a:tc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63503603"/>
              </p:ext>
            </p:extLst>
          </p:nvPr>
        </p:nvGraphicFramePr>
        <p:xfrm>
          <a:off x="163774" y="812166"/>
          <a:ext cx="9921921" cy="6050624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867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9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5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76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07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747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63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51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73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RAKSHA BANDHAN CELEBRATION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INDIGENOUS DAY &amp; RAKSHABANDHAN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0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FOUNDATION DAY &amp;GRAND PARENTS DAY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CLASS DECORATION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III TO VIII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GOKULASTHAMI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INDEPENDENCE DAY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I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/>
                        </a:rPr>
                        <a:t>16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IN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/>
                        </a:rPr>
                        <a:t>GOKUL ASHTAMI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89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OPEN HOUSE</a:t>
                      </a: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22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26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GANPATI CELEBRATION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  <a:sym typeface="+mn-ea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NATIONAL SPORTS DAY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49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31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GANPATI VACATION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27 AUG TO 31</a:t>
                      </a:r>
                      <a:r>
                        <a:rPr lang="en-US" sz="1600" b="1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ST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 AUG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REELS MAKING COMPETITION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VI TO IX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(During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Ganpati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Vacation)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216696" y="-2695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21809" y="0"/>
            <a:ext cx="58096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SHARING SIMILARITIES, CELEBRATING DIFFERENCES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9067165" y="5080"/>
            <a:ext cx="3020060" cy="80708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AUGUST 2025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Text Box 4"/>
          <p:cNvSpPr txBox="1"/>
          <p:nvPr>
            <p:custDataLst>
              <p:tags r:id="rId2"/>
            </p:custDataLst>
          </p:nvPr>
        </p:nvSpPr>
        <p:spPr>
          <a:xfrm>
            <a:off x="0" y="0"/>
            <a:ext cx="3726815" cy="5854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61090857"/>
              </p:ext>
            </p:extLst>
          </p:nvPr>
        </p:nvGraphicFramePr>
        <p:xfrm>
          <a:off x="10167582" y="812165"/>
          <a:ext cx="1950123" cy="6051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0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034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482">
                <a:tc>
                  <a:txBody>
                    <a:bodyPr/>
                    <a:lstStyle/>
                    <a:p>
                      <a:r>
                        <a:rPr lang="en-US" sz="1300" dirty="0"/>
                        <a:t>1) International Friendship Day, National Mountain Climbing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066">
                <a:tc>
                  <a:txBody>
                    <a:bodyPr/>
                    <a:lstStyle/>
                    <a:p>
                      <a:r>
                        <a:rPr lang="en-US" sz="1300" dirty="0"/>
                        <a:t>2) World Sanskrit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547">
                <a:tc>
                  <a:txBody>
                    <a:bodyPr/>
                    <a:lstStyle/>
                    <a:p>
                      <a:r>
                        <a:rPr lang="en-US" sz="1300" dirty="0"/>
                        <a:t>3) Hiroshima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4438">
                <a:tc>
                  <a:txBody>
                    <a:bodyPr/>
                    <a:lstStyle/>
                    <a:p>
                      <a:r>
                        <a:rPr lang="en-US" sz="1300" dirty="0"/>
                        <a:t>9) Nagasaki Day, International Day of the World’s Ind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029">
                <a:tc>
                  <a:txBody>
                    <a:bodyPr/>
                    <a:lstStyle/>
                    <a:p>
                      <a:r>
                        <a:rPr lang="en-US" sz="1300" dirty="0"/>
                        <a:t>10) World Biofuel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377">
                <a:tc>
                  <a:txBody>
                    <a:bodyPr/>
                    <a:lstStyle/>
                    <a:p>
                      <a:r>
                        <a:rPr lang="en-US" sz="1300" dirty="0"/>
                        <a:t>12) International Youth Day, World Elephant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712">
                <a:tc>
                  <a:txBody>
                    <a:bodyPr/>
                    <a:lstStyle/>
                    <a:p>
                      <a:r>
                        <a:rPr lang="en-US" sz="1300" dirty="0"/>
                        <a:t>13) World Organ Donation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547">
                <a:tc>
                  <a:txBody>
                    <a:bodyPr/>
                    <a:lstStyle/>
                    <a:p>
                      <a:r>
                        <a:rPr lang="en-US" sz="1300" dirty="0"/>
                        <a:t>15) Independence Day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690366"/>
                  </a:ext>
                </a:extLst>
              </a:tr>
              <a:tr h="486712">
                <a:tc>
                  <a:txBody>
                    <a:bodyPr/>
                    <a:lstStyle/>
                    <a:p>
                      <a:r>
                        <a:rPr lang="en-US" sz="1300" dirty="0"/>
                        <a:t>19) World Photography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359960"/>
                  </a:ext>
                </a:extLst>
              </a:tr>
              <a:tr h="486712">
                <a:tc>
                  <a:txBody>
                    <a:bodyPr/>
                    <a:lstStyle/>
                    <a:p>
                      <a:r>
                        <a:rPr lang="en-US" sz="1300" dirty="0"/>
                        <a:t>21) World Senior Citizen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403554"/>
                  </a:ext>
                </a:extLst>
              </a:tr>
              <a:tr h="435468">
                <a:tc>
                  <a:txBody>
                    <a:bodyPr/>
                    <a:lstStyle/>
                    <a:p>
                      <a:r>
                        <a:rPr lang="en-US" sz="1300" dirty="0"/>
                        <a:t>26) Women’s Equality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588183"/>
                  </a:ext>
                </a:extLst>
              </a:tr>
              <a:tr h="486712">
                <a:tc>
                  <a:txBody>
                    <a:bodyPr/>
                    <a:lstStyle/>
                    <a:p>
                      <a:r>
                        <a:rPr lang="en-US" sz="1300" dirty="0"/>
                        <a:t>29) National Sports Day</a:t>
                      </a:r>
                    </a:p>
                    <a:p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16504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51864855"/>
              </p:ext>
            </p:extLst>
          </p:nvPr>
        </p:nvGraphicFramePr>
        <p:xfrm>
          <a:off x="0" y="810258"/>
          <a:ext cx="10076180" cy="5890989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063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92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135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5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66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REOPENING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TEACHER</a:t>
                      </a:r>
                      <a:r>
                        <a:rPr lang="en-US" sz="12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DAY CELEBRATION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EID-E-MILAD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ANANTA CHATURDASHI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8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HINDI DIVAS CELEBRATION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FINANCIAL LITERACY PROGRAM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IX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&amp; X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80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PHOTOGRAPHY PROGRAM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VI TO VIII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2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SYLLABUS COMPLETION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- I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GARBA RAAS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PTM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9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46995" y="-2695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30282" y="182880"/>
            <a:ext cx="40551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DARING TO BE OUR BEST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8072224" y="0"/>
            <a:ext cx="3645157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SEPTEMBER 2025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Text Box 4"/>
          <p:cNvSpPr txBox="1"/>
          <p:nvPr>
            <p:custDataLst>
              <p:tags r:id="rId2"/>
            </p:custDataLst>
          </p:nvPr>
        </p:nvSpPr>
        <p:spPr>
          <a:xfrm>
            <a:off x="0" y="0"/>
            <a:ext cx="3726815" cy="4656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928206091"/>
              </p:ext>
            </p:extLst>
          </p:nvPr>
        </p:nvGraphicFramePr>
        <p:xfrm>
          <a:off x="10162904" y="731517"/>
          <a:ext cx="1924322" cy="5956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197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95">
                <a:tc>
                  <a:txBody>
                    <a:bodyPr/>
                    <a:lstStyle/>
                    <a:p>
                      <a:r>
                        <a:rPr lang="en-US" sz="1300" dirty="0"/>
                        <a:t>5) National Teachers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95">
                <a:tc>
                  <a:txBody>
                    <a:bodyPr/>
                    <a:lstStyle/>
                    <a:p>
                      <a:r>
                        <a:rPr lang="en-US" sz="1300" dirty="0"/>
                        <a:t>8) International Literacy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227">
                <a:tc>
                  <a:txBody>
                    <a:bodyPr/>
                    <a:lstStyle/>
                    <a:p>
                      <a:r>
                        <a:rPr lang="en-US" sz="1300" dirty="0"/>
                        <a:t>11) Birth Anniversary Of Acharya Vinoba </a:t>
                      </a:r>
                      <a:r>
                        <a:rPr lang="en-US" sz="1300" dirty="0" err="1"/>
                        <a:t>Bhave</a:t>
                      </a:r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106">
                <a:tc>
                  <a:txBody>
                    <a:bodyPr/>
                    <a:lstStyle/>
                    <a:p>
                      <a:r>
                        <a:rPr lang="en-US" sz="1300" dirty="0"/>
                        <a:t>14) Hindi </a:t>
                      </a:r>
                      <a:r>
                        <a:rPr lang="en-US" sz="1300" dirty="0" err="1"/>
                        <a:t>Diwas</a:t>
                      </a:r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0227">
                <a:tc>
                  <a:txBody>
                    <a:bodyPr/>
                    <a:lstStyle/>
                    <a:p>
                      <a:r>
                        <a:rPr lang="en-US" sz="1300" dirty="0"/>
                        <a:t>16) International Day Of Preservation of Ozone Layer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495">
                <a:tc>
                  <a:txBody>
                    <a:bodyPr/>
                    <a:lstStyle/>
                    <a:p>
                      <a:r>
                        <a:rPr lang="en-US" sz="1300" dirty="0"/>
                        <a:t>21) International Peace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495">
                <a:tc>
                  <a:txBody>
                    <a:bodyPr/>
                    <a:lstStyle/>
                    <a:p>
                      <a:r>
                        <a:rPr lang="en-US" sz="1300" dirty="0"/>
                        <a:t>23) International Day Of Sign Languages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3495">
                <a:tc>
                  <a:txBody>
                    <a:bodyPr/>
                    <a:lstStyle/>
                    <a:p>
                      <a:r>
                        <a:rPr lang="en-US" sz="1300" dirty="0"/>
                        <a:t>25) World Pharmacists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186698"/>
                  </a:ext>
                </a:extLst>
              </a:tr>
              <a:tr h="439717">
                <a:tc>
                  <a:txBody>
                    <a:bodyPr/>
                    <a:lstStyle/>
                    <a:p>
                      <a:r>
                        <a:rPr lang="en-US" sz="1300" dirty="0"/>
                        <a:t>27) World Tourism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595263"/>
                  </a:ext>
                </a:extLst>
              </a:tr>
              <a:tr h="439717">
                <a:tc>
                  <a:txBody>
                    <a:bodyPr/>
                    <a:lstStyle/>
                    <a:p>
                      <a:r>
                        <a:rPr lang="en-US" sz="1300" dirty="0"/>
                        <a:t>29) World Heart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3457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46426010"/>
              </p:ext>
            </p:extLst>
          </p:nvPr>
        </p:nvGraphicFramePr>
        <p:xfrm>
          <a:off x="1" y="587832"/>
          <a:ext cx="9940835" cy="6413026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0497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8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8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31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8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74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25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861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63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– I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EXAMINATION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 OCT. To 17 OCT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  <a:sym typeface="+mn-ea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SWACHCHATA ABHIYAN &amp; INTERHOUSE CHESS /CARROM COMPETION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  <a:sym typeface="+mn-ea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MAHATMA GANDHI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JAYANTI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4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9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19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DIYA AND RANGOLI COMPETITION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DIWALI VACATION STARTS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37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766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RE-OPENING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PPT</a:t>
                      </a:r>
                      <a:r>
                        <a:rPr lang="en-US" sz="13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PRESENTATION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IX &amp; X 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HALLOWEN DAY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75783" y="-4789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791516" y="0"/>
            <a:ext cx="46632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MAKING A DIFFERENCE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8782594" y="0"/>
            <a:ext cx="3409406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OCTOBER 2025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Text Box 4"/>
          <p:cNvSpPr txBox="1"/>
          <p:nvPr>
            <p:custDataLst>
              <p:tags r:id="rId2"/>
            </p:custDataLst>
          </p:nvPr>
        </p:nvSpPr>
        <p:spPr>
          <a:xfrm>
            <a:off x="0" y="0"/>
            <a:ext cx="3726815" cy="4656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019200476"/>
              </p:ext>
            </p:extLst>
          </p:nvPr>
        </p:nvGraphicFramePr>
        <p:xfrm>
          <a:off x="9966960" y="600890"/>
          <a:ext cx="2181497" cy="6048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1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9203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US" sz="1300" dirty="0"/>
                        <a:t>2) Gandhi Jayanti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039">
                <a:tc>
                  <a:txBody>
                    <a:bodyPr/>
                    <a:lstStyle/>
                    <a:p>
                      <a:r>
                        <a:rPr lang="en-US" sz="1300" dirty="0"/>
                        <a:t>4) World Animal Welfare Day, World Space Week Begins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US" sz="1300" dirty="0"/>
                        <a:t>8) Indian Airforce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7039">
                <a:tc>
                  <a:txBody>
                    <a:bodyPr/>
                    <a:lstStyle/>
                    <a:p>
                      <a:r>
                        <a:rPr lang="en-US" sz="1300" dirty="0"/>
                        <a:t>10)National Post Day, World mental Health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672">
                <a:tc>
                  <a:txBody>
                    <a:bodyPr/>
                    <a:lstStyle/>
                    <a:p>
                      <a:r>
                        <a:rPr lang="en-US" sz="1300" dirty="0"/>
                        <a:t>11) International Day of the Girl Child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7039">
                <a:tc>
                  <a:txBody>
                    <a:bodyPr/>
                    <a:lstStyle/>
                    <a:p>
                      <a:r>
                        <a:rPr lang="en-US" sz="1300" dirty="0"/>
                        <a:t>13) International Day for Natural Disaster Reduction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98406">
                <a:tc>
                  <a:txBody>
                    <a:bodyPr/>
                    <a:lstStyle/>
                    <a:p>
                      <a:r>
                        <a:rPr lang="en-US" sz="1300" dirty="0"/>
                        <a:t>15) Birthday Of </a:t>
                      </a:r>
                      <a:r>
                        <a:rPr lang="en-US" sz="1300" dirty="0" err="1"/>
                        <a:t>A.P.J.Adbul</a:t>
                      </a:r>
                      <a:r>
                        <a:rPr lang="en-US" sz="1300" dirty="0"/>
                        <a:t> Kalam(World Students Day)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US" sz="1300" dirty="0"/>
                        <a:t>16) World Food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091832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US" sz="1300" dirty="0"/>
                        <a:t>24) World Polio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981479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US" sz="1300" dirty="0"/>
                        <a:t>31) National Unity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4223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38400287"/>
              </p:ext>
            </p:extLst>
          </p:nvPr>
        </p:nvGraphicFramePr>
        <p:xfrm>
          <a:off x="0" y="640081"/>
          <a:ext cx="9875521" cy="6564164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154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2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43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9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79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049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37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23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OPEN DAY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TERM-I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75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QUIZ COMPETITION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VI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To X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14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/>
                        <a:t>9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CHILDERN’S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DAY &amp; FANCY DRESS COMPETITION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QUIZ COMPETITION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To V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75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76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CONSTITUTION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DAY &amp; ELOCUTION COMPETITION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  <a:sym typeface="+mn-ea"/>
                        </a:rPr>
                        <a:t>28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FOOD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FESTIVAL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76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  <a:sym typeface="+mn-ea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75783" y="-4789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008207" y="0"/>
            <a:ext cx="36988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The Gift Of Optimism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8625840" y="0"/>
            <a:ext cx="3566160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November 2025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67315650"/>
              </p:ext>
            </p:extLst>
          </p:nvPr>
        </p:nvGraphicFramePr>
        <p:xfrm>
          <a:off x="9966960" y="600891"/>
          <a:ext cx="2225040" cy="6257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693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729">
                <a:tc>
                  <a:txBody>
                    <a:bodyPr/>
                    <a:lstStyle/>
                    <a:p>
                      <a:r>
                        <a:rPr lang="en-US" sz="1300" dirty="0"/>
                        <a:t>8) World Radiography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339">
                <a:tc>
                  <a:txBody>
                    <a:bodyPr/>
                    <a:lstStyle/>
                    <a:p>
                      <a:r>
                        <a:rPr lang="en-US" sz="1300" dirty="0"/>
                        <a:t>9) World Legal Services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464">
                <a:tc>
                  <a:txBody>
                    <a:bodyPr/>
                    <a:lstStyle/>
                    <a:p>
                      <a:r>
                        <a:rPr lang="en-US" sz="1300" dirty="0"/>
                        <a:t>10) World Science Day for peace and development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8464">
                <a:tc>
                  <a:txBody>
                    <a:bodyPr/>
                    <a:lstStyle/>
                    <a:p>
                      <a:r>
                        <a:rPr lang="en-US" sz="1300" dirty="0"/>
                        <a:t>11) National Education Day of India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536">
                <a:tc>
                  <a:txBody>
                    <a:bodyPr/>
                    <a:lstStyle/>
                    <a:p>
                      <a:r>
                        <a:rPr lang="en-US" sz="1300" dirty="0"/>
                        <a:t>14) National Children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9714">
                <a:tc>
                  <a:txBody>
                    <a:bodyPr/>
                    <a:lstStyle/>
                    <a:p>
                      <a:r>
                        <a:rPr lang="en-US" sz="1300" dirty="0"/>
                        <a:t>17) International Students Day, National Epilepsy Day, National Journalism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7729">
                <a:tc>
                  <a:txBody>
                    <a:bodyPr/>
                    <a:lstStyle/>
                    <a:p>
                      <a:r>
                        <a:rPr lang="en-US" sz="1300" dirty="0"/>
                        <a:t>21) World Television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69714">
                <a:tc>
                  <a:txBody>
                    <a:bodyPr/>
                    <a:lstStyle/>
                    <a:p>
                      <a:r>
                        <a:rPr lang="en-US" sz="1300" dirty="0"/>
                        <a:t>25) International Day for the Elimination of Violence Against Women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848712"/>
                  </a:ext>
                </a:extLst>
              </a:tr>
              <a:tr h="567729">
                <a:tc>
                  <a:txBody>
                    <a:bodyPr/>
                    <a:lstStyle/>
                    <a:p>
                      <a:r>
                        <a:rPr lang="en-US" sz="1300" dirty="0"/>
                        <a:t>26) National Constitution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904204"/>
                  </a:ext>
                </a:extLst>
              </a:tr>
            </a:tbl>
          </a:graphicData>
        </a:graphic>
      </p:graphicFrame>
      <p:sp>
        <p:nvSpPr>
          <p:cNvPr id="5" name="Text Box 4"/>
          <p:cNvSpPr txBox="1"/>
          <p:nvPr>
            <p:custDataLst>
              <p:tags r:id="rId3"/>
            </p:custDataLst>
          </p:nvPr>
        </p:nvSpPr>
        <p:spPr>
          <a:xfrm>
            <a:off x="0" y="0"/>
            <a:ext cx="3726815" cy="3872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177632"/>
              </p:ext>
            </p:extLst>
          </p:nvPr>
        </p:nvGraphicFramePr>
        <p:xfrm>
          <a:off x="182880" y="640078"/>
          <a:ext cx="10189029" cy="5877125"/>
        </p:xfrm>
        <a:graphic>
          <a:graphicData uri="http://schemas.openxmlformats.org/drawingml/2006/table">
            <a:tbl>
              <a:tblPr firstRow="1">
                <a:tableStyleId>{073A0DAA-6AF3-43AB-8588-CEC1D06C72B9}</a:tableStyleId>
              </a:tblPr>
              <a:tblGrid>
                <a:gridCol w="1075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2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27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46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533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93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Monday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Tuesday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Wednesday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Thursday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Friday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Saturday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17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SCIENCE EXHIBITION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SYLLABUS COMPLETION PT-II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REVISION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1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PT-II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1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SYLLABUS COMPLETION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X &amp; CHRITMAS CELEBERATION</a:t>
                      </a:r>
                    </a:p>
                  </a:txBody>
                  <a:tcPr marL="68580" marR="68580" marT="0" marB="0" anchor="ctr">
                    <a:solidFill>
                      <a:srgbClr val="F4F62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CHRISTMAS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SPORTS</a:t>
                      </a: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MEET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PTM PARENTS SPORTS DAY</a:t>
                      </a: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69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28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SPORTS</a:t>
                      </a: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MEET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SPORTS</a:t>
                      </a:r>
                      <a:r>
                        <a:rPr lang="en-US" sz="14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MEET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PRIZE DISTRIBUTION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31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PERIODIC TEST –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15 DEC. TO 20 DEC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 To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IX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75783" y="-4789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61657" y="0"/>
            <a:ext cx="5460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Bodoni MT Black" panose="02070A03080606020203" pitchFamily="18" charset="0"/>
              </a:rPr>
              <a:t>The Month of Joy &amp; Happiness</a:t>
            </a:r>
          </a:p>
        </p:txBody>
      </p:sp>
      <p:sp>
        <p:nvSpPr>
          <p:cNvPr id="10" name="Text Box 1"/>
          <p:cNvSpPr txBox="1"/>
          <p:nvPr/>
        </p:nvSpPr>
        <p:spPr>
          <a:xfrm>
            <a:off x="8895806" y="0"/>
            <a:ext cx="3296194" cy="5048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600" dirty="0">
                <a:latin typeface="Copperplate Gothic Bold" panose="020E07050202060204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December 2025</a:t>
            </a:r>
            <a:endParaRPr lang="en-US" sz="26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opperplate Gothic Bold" panose="020E07050202060204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5" name="Text Box 4"/>
          <p:cNvSpPr txBox="1"/>
          <p:nvPr>
            <p:custDataLst>
              <p:tags r:id="rId2"/>
            </p:custDataLst>
          </p:nvPr>
        </p:nvSpPr>
        <p:spPr>
          <a:xfrm>
            <a:off x="0" y="0"/>
            <a:ext cx="3726815" cy="43951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lang="en-US" altLang="en-US" sz="28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 err="1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urukul  </a:t>
            </a:r>
            <a:r>
              <a:rPr lang="en-US" altLang="en-US" sz="2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G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l</a:t>
            </a:r>
            <a:r>
              <a:rPr lang="en-US" altLang="en-US" sz="2800" dirty="0">
                <a:solidFill>
                  <a:srgbClr val="2F5597"/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ob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al  </a:t>
            </a:r>
            <a:r>
              <a:rPr lang="en-US" altLang="en-US" sz="280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S</a:t>
            </a:r>
            <a:r>
              <a:rPr lang="en-US" altLang="en-US" sz="2800" dirty="0">
                <a:ln>
                  <a:noFill/>
                </a:ln>
                <a:solidFill>
                  <a:srgbClr val="2F559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  <a:sym typeface="+mn-ea"/>
              </a:rPr>
              <a:t>chool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313966432"/>
              </p:ext>
            </p:extLst>
          </p:nvPr>
        </p:nvGraphicFramePr>
        <p:xfrm>
          <a:off x="10435771" y="705395"/>
          <a:ext cx="1756229" cy="6152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2360">
                <a:tc>
                  <a:txBody>
                    <a:bodyPr/>
                    <a:lstStyle/>
                    <a:p>
                      <a:r>
                        <a:rPr lang="en-US" dirty="0"/>
                        <a:t>REMINDERS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701">
                <a:tc>
                  <a:txBody>
                    <a:bodyPr/>
                    <a:lstStyle/>
                    <a:p>
                      <a:r>
                        <a:rPr lang="en-US" sz="1300" dirty="0"/>
                        <a:t>1) World AIDS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813">
                <a:tc>
                  <a:txBody>
                    <a:bodyPr/>
                    <a:lstStyle/>
                    <a:p>
                      <a:r>
                        <a:rPr lang="en-US" sz="1300" dirty="0"/>
                        <a:t>2) National Pollution Control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701">
                <a:tc>
                  <a:txBody>
                    <a:bodyPr/>
                    <a:lstStyle/>
                    <a:p>
                      <a:r>
                        <a:rPr lang="en-US" sz="1300" dirty="0"/>
                        <a:t>4) Indian Navy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701">
                <a:tc>
                  <a:txBody>
                    <a:bodyPr/>
                    <a:lstStyle/>
                    <a:p>
                      <a:r>
                        <a:rPr lang="en-US" sz="1300" dirty="0"/>
                        <a:t>5) World Soil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813">
                <a:tc>
                  <a:txBody>
                    <a:bodyPr/>
                    <a:lstStyle/>
                    <a:p>
                      <a:r>
                        <a:rPr lang="en-US" sz="1300" dirty="0"/>
                        <a:t>9) International Anti-Corruption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937">
                <a:tc>
                  <a:txBody>
                    <a:bodyPr/>
                    <a:lstStyle/>
                    <a:p>
                      <a:r>
                        <a:rPr lang="en-US" sz="1300" dirty="0"/>
                        <a:t>10) Human Rights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6925">
                <a:tc>
                  <a:txBody>
                    <a:bodyPr/>
                    <a:lstStyle/>
                    <a:p>
                      <a:r>
                        <a:rPr lang="en-US" sz="1300" dirty="0"/>
                        <a:t>11)UNICEF Day, International Mountain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9813">
                <a:tc>
                  <a:txBody>
                    <a:bodyPr/>
                    <a:lstStyle/>
                    <a:p>
                      <a:r>
                        <a:rPr lang="en-US" sz="1300" dirty="0"/>
                        <a:t>14) National Energy conversion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375393"/>
                  </a:ext>
                </a:extLst>
              </a:tr>
              <a:tr h="509813">
                <a:tc>
                  <a:txBody>
                    <a:bodyPr/>
                    <a:lstStyle/>
                    <a:p>
                      <a:r>
                        <a:rPr lang="en-US" sz="1300" dirty="0"/>
                        <a:t>15) International Tea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217622"/>
                  </a:ext>
                </a:extLst>
              </a:tr>
              <a:tr h="302701">
                <a:tc>
                  <a:txBody>
                    <a:bodyPr/>
                    <a:lstStyle/>
                    <a:p>
                      <a:r>
                        <a:rPr lang="en-US" sz="1300" dirty="0"/>
                        <a:t>16) Vijay </a:t>
                      </a:r>
                      <a:r>
                        <a:rPr lang="en-US" sz="1300" dirty="0" err="1"/>
                        <a:t>Diwas</a:t>
                      </a:r>
                      <a:endParaRPr lang="en-US" sz="13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514078"/>
                  </a:ext>
                </a:extLst>
              </a:tr>
              <a:tr h="509813">
                <a:tc>
                  <a:txBody>
                    <a:bodyPr/>
                    <a:lstStyle/>
                    <a:p>
                      <a:r>
                        <a:rPr lang="en-US" sz="1300" dirty="0"/>
                        <a:t>22) National Mathematics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81674"/>
                  </a:ext>
                </a:extLst>
              </a:tr>
              <a:tr h="302701">
                <a:tc>
                  <a:txBody>
                    <a:bodyPr/>
                    <a:lstStyle/>
                    <a:p>
                      <a:r>
                        <a:rPr lang="en-US" sz="1300" dirty="0"/>
                        <a:t>23) Farmer’s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888636"/>
                  </a:ext>
                </a:extLst>
              </a:tr>
              <a:tr h="509813">
                <a:tc>
                  <a:txBody>
                    <a:bodyPr/>
                    <a:lstStyle/>
                    <a:p>
                      <a:r>
                        <a:rPr lang="en-US" sz="1300" dirty="0"/>
                        <a:t>24) National Consumer Day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39962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0*436"/>
  <p:tag name="TABLE_ENDDRAG_RECT" val="21*96*780*43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138*255"/>
  <p:tag name="TABLE_ENDDRAG_RECT" val="813*96*138*25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93*429"/>
  <p:tag name="TABLE_ENDDRAG_RECT" val="10*96*793*42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138*255"/>
  <p:tag name="TABLE_ENDDRAG_RECT" val="813*96*138*25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91*533"/>
  <p:tag name="TABLE_ENDDRAG_RECT" val="21*85*791*53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138*264"/>
  <p:tag name="TABLE_ENDDRAG_RECT" val="813*87*138*26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67*446"/>
  <p:tag name="TABLE_ENDDRAG_RECT" val="17*93*767*44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175*284"/>
  <p:tag name="TABLE_ENDDRAG_RECT" val="784*93*175*28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90*430"/>
  <p:tag name="TABLE_ENDDRAG_RECT" val="9*103*790*43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96*436"/>
  <p:tag name="TABLE_ENDDRAG_RECT" val="16*100*796*43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147*307"/>
  <p:tag name="TABLE_ENDDRAG_RECT" val="812*100*147*30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7*424"/>
  <p:tag name="TABLE_ENDDRAG_RECT" val="11*95*787*42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149*296"/>
  <p:tag name="TABLE_ENDDRAG_RECT" val="798*95*149*2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75*417"/>
  <p:tag name="TABLE_ENDDRAG_RECT" val="15*102*775*41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161*253"/>
  <p:tag name="TABLE_ENDDRAG_RECT" val="790*102*161*2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37*466"/>
  <p:tag name="TABLE_ENDDRAG_RECT" val="18*73*737*46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158*438"/>
  <p:tag name="TABLE_ENDDRAG_RECT" val="765*73*158*43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138*312"/>
  <p:tag name="TABLE_ENDDRAG_RECT" val="813*103*138*31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138*255"/>
  <p:tag name="TABLE_ENDDRAG_RECT" val="813*96*138*25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129*266"/>
  <p:tag name="TABLE_ENDDRAG_RECT" val="822*85*129*26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87*517"/>
  <p:tag name="TABLE_ENDDRAG_RECT" val="30*63*787*51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3717</TotalTime>
  <Words>1725</Words>
  <Application>Microsoft Office PowerPoint</Application>
  <PresentationFormat>Widescreen</PresentationFormat>
  <Paragraphs>820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Bodoni MT Black</vt:lpstr>
      <vt:lpstr>Calibri</vt:lpstr>
      <vt:lpstr>Calibri Light</vt:lpstr>
      <vt:lpstr>Copperplate Gothic Bold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anuj mishra</cp:lastModifiedBy>
  <cp:revision>539</cp:revision>
  <dcterms:created xsi:type="dcterms:W3CDTF">2021-03-04T11:24:00Z</dcterms:created>
  <dcterms:modified xsi:type="dcterms:W3CDTF">2025-07-30T15:25:44Z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6E78FA39AFEC4285B4E7174214DBFBAF_12</vt:lpwstr>
  </property>
  <property fmtid="{D5CDD505-2E9C-101B-9397-08002B2CF9AE}" pid="3" name="KSOProductBuildVer">
    <vt:lpwstr>1033-12.2.0.13538</vt:lpwstr>
  </property>
</Properties>
</file>